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4"/>
  </p:notesMasterIdLst>
  <p:handoutMasterIdLst>
    <p:handoutMasterId r:id="rId35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610" r:id="rId27"/>
    <p:sldId id="611" r:id="rId28"/>
    <p:sldId id="612" r:id="rId29"/>
    <p:sldId id="613" r:id="rId30"/>
    <p:sldId id="586" r:id="rId31"/>
    <p:sldId id="504" r:id="rId32"/>
    <p:sldId id="50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гриране на дейности" id="{2DD3A0D1-3345-4113-BD7C-FE6F0F7A287F}">
          <p14:sldIdLst>
            <p14:sldId id="587"/>
            <p14:sldId id="588"/>
            <p14:sldId id="589"/>
          </p14:sldIdLst>
        </p14:section>
        <p14:section name="͏Търсене и запазване на информация от интернет" id="{5E0750EA-F0C7-4C55-9FED-7331F67F08FE}">
          <p14:sldIdLst>
            <p14:sldId id="590"/>
            <p14:sldId id="591"/>
            <p14:sldId id="592"/>
            <p14:sldId id="593"/>
          </p14:sldIdLst>
        </p14:section>
        <p14:section name="͏Google преводач" id="{9EBC57B0-4051-42B1-9FA7-3801EEAB795C}">
          <p14:sldIdLst>
            <p14:sldId id="594"/>
            <p14:sldId id="595"/>
            <p14:sldId id="596"/>
            <p14:sldId id="597"/>
            <p14:sldId id="598"/>
            <p14:sldId id="599"/>
            <p14:sldId id="600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610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5214" autoAdjust="0"/>
  </p:normalViewPr>
  <p:slideViewPr>
    <p:cSldViewPr showGuides="1">
      <p:cViewPr varScale="1">
        <p:scale>
          <a:sx n="111" d="100"/>
          <a:sy n="111" d="100"/>
        </p:scale>
        <p:origin x="546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30.8.2025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5022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43662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Fournisseur_d'acc%C3%A8s_%C3%A0_Internet" TargetMode="External"/><Relationship Id="rId2" Type="http://schemas.openxmlformats.org/officeDocument/2006/relationships/hyperlink" Target="https://bg.wikipedia.org/wiki/&#1048;&#1085;&#1090;&#1077;&#1088;&#1085;&#1077;&#1090;_&#1076;&#1086;&#1089;&#1090;&#1072;&#1074;&#1095;&#1080;&#1082;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ranslate.google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6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94508"/>
            <a:ext cx="11083636" cy="714491"/>
          </a:xfrm>
        </p:spPr>
        <p:txBody>
          <a:bodyPr>
            <a:normAutofit fontScale="92500"/>
          </a:bodyPr>
          <a:lstStyle/>
          <a:p>
            <a:r>
              <a:rPr lang="ru-RU" dirty="0"/>
              <a:t>Авторски права на информация, публикувана в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87" y="321501"/>
            <a:ext cx="9925627" cy="1563818"/>
          </a:xfrm>
        </p:spPr>
        <p:txBody>
          <a:bodyPr>
            <a:normAutofit fontScale="90000"/>
          </a:bodyPr>
          <a:lstStyle/>
          <a:p>
            <a:r>
              <a:rPr lang="ru-RU" dirty="0"/>
              <a:t>Търсене на материали по зададена тема на български и на чужд език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204000"/>
            <a:ext cx="1902125" cy="853099"/>
          </a:xfrm>
          <a:prstGeom prst="rect">
            <a:avLst/>
          </a:prstGeom>
        </p:spPr>
      </p:pic>
      <p:pic>
        <p:nvPicPr>
          <p:cNvPr id="5" name="Picture 2" descr="How To Reverse Image Search On A Mobile Device Or Computer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4" b="12911"/>
          <a:stretch/>
        </p:blipFill>
        <p:spPr bwMode="auto">
          <a:xfrm>
            <a:off x="6390123" y="3249001"/>
            <a:ext cx="524826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Електронен речник за превод на текст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dirty="0">
                <a:solidFill>
                  <a:schemeClr val="accent3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chemeClr val="accent1"/>
                </a:solidFill>
              </a:rPr>
              <a:t>o</a:t>
            </a:r>
            <a:r>
              <a:rPr lang="en-US" dirty="0">
                <a:solidFill>
                  <a:srgbClr val="00B0F0"/>
                </a:solidFill>
              </a:rPr>
              <a:t>g</a:t>
            </a:r>
            <a:r>
              <a:rPr lang="en-US" dirty="0">
                <a:solidFill>
                  <a:schemeClr val="accent2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bg-BG" dirty="0"/>
              <a:t> преводач</a:t>
            </a:r>
            <a:endParaRPr lang="en-US" dirty="0"/>
          </a:p>
        </p:txBody>
      </p:sp>
      <p:pic>
        <p:nvPicPr>
          <p:cNvPr id="1026" name="Picture 2" descr="File:Google Translate logo.svg - Wikimedia Common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1584000"/>
            <a:ext cx="2171413" cy="21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Често при </a:t>
            </a:r>
            <a:r>
              <a:rPr lang="bg-BG" b="1" dirty="0"/>
              <a:t>разработване</a:t>
            </a:r>
            <a:r>
              <a:rPr lang="bg-BG" dirty="0"/>
              <a:t> на </a:t>
            </a:r>
            <a:r>
              <a:rPr lang="bg-BG" b="1" dirty="0"/>
              <a:t>проект</a:t>
            </a:r>
            <a:r>
              <a:rPr lang="bg-BG" dirty="0"/>
              <a:t> намираме </a:t>
            </a:r>
            <a:r>
              <a:rPr lang="bg-BG" b="1" dirty="0"/>
              <a:t>информация</a:t>
            </a:r>
            <a:r>
              <a:rPr lang="bg-BG" dirty="0"/>
              <a:t> на </a:t>
            </a:r>
            <a:r>
              <a:rPr lang="bg-BG" b="1" dirty="0"/>
              <a:t>чужд език</a:t>
            </a:r>
            <a:r>
              <a:rPr lang="bg-BG" dirty="0"/>
              <a:t>, която невинаги разбираме</a:t>
            </a:r>
          </a:p>
          <a:p>
            <a:r>
              <a:rPr lang="bg-BG" dirty="0"/>
              <a:t>В </a:t>
            </a:r>
            <a:r>
              <a:rPr lang="bg-BG" b="1" dirty="0"/>
              <a:t>Уикипедия</a:t>
            </a:r>
            <a:r>
              <a:rPr lang="bg-BG" dirty="0"/>
              <a:t> някои </a:t>
            </a:r>
            <a:r>
              <a:rPr lang="bg-BG" b="1" dirty="0"/>
              <a:t>страници</a:t>
            </a:r>
            <a:r>
              <a:rPr lang="bg-BG" dirty="0"/>
              <a:t> на </a:t>
            </a:r>
            <a:r>
              <a:rPr lang="bg-BG" b="1" dirty="0"/>
              <a:t>чужд език </a:t>
            </a:r>
            <a:r>
              <a:rPr lang="bg-BG" dirty="0"/>
              <a:t>са много </a:t>
            </a:r>
            <a:r>
              <a:rPr lang="bg-BG" b="1" dirty="0"/>
              <a:t>по-развити</a:t>
            </a:r>
            <a:r>
              <a:rPr lang="bg-BG" dirty="0"/>
              <a:t> от тези на родния ни език</a:t>
            </a:r>
            <a:endParaRPr lang="en-US" dirty="0"/>
          </a:p>
          <a:p>
            <a:r>
              <a:rPr lang="bg-BG" dirty="0"/>
              <a:t>Сравнете страницата за </a:t>
            </a:r>
            <a:r>
              <a:rPr lang="bg-BG" b="1" dirty="0"/>
              <a:t>интернет доставчик </a:t>
            </a:r>
            <a:r>
              <a:rPr lang="bg-BG" dirty="0"/>
              <a:t>на </a:t>
            </a:r>
            <a:r>
              <a:rPr lang="bg-BG" b="1" dirty="0"/>
              <a:t>български</a:t>
            </a:r>
            <a:r>
              <a:rPr lang="bg-BG" dirty="0"/>
              <a:t> и </a:t>
            </a:r>
            <a:r>
              <a:rPr lang="bg-BG" b="1" dirty="0"/>
              <a:t>френски</a:t>
            </a:r>
            <a:r>
              <a:rPr lang="bg-BG" dirty="0"/>
              <a:t> език:</a:t>
            </a:r>
          </a:p>
          <a:p>
            <a:pPr lvl="1"/>
            <a:r>
              <a:rPr lang="en-US" dirty="0">
                <a:hlinkClick r:id="rId2"/>
              </a:rPr>
              <a:t>https://bg.wikipedia.org/wiki/</a:t>
            </a:r>
            <a:r>
              <a:rPr lang="bg-BG" dirty="0">
                <a:hlinkClick r:id="rId2"/>
              </a:rPr>
              <a:t>Интернет_доставчик</a:t>
            </a:r>
            <a:endParaRPr lang="bg-BG" dirty="0"/>
          </a:p>
          <a:p>
            <a:pPr lvl="1"/>
            <a:r>
              <a:rPr lang="en-US" dirty="0">
                <a:hlinkClick r:id="rId3"/>
              </a:rPr>
              <a:t>https://fr.wikipedia.org/wiki/</a:t>
            </a:r>
            <a:r>
              <a:rPr lang="en-US" dirty="0" err="1">
                <a:hlinkClick r:id="rId3"/>
              </a:rPr>
              <a:t>Fournisseur_d'accès_à_Internet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Материали на чужд език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3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Един от </a:t>
            </a:r>
            <a:r>
              <a:rPr lang="bg-BG" b="1" dirty="0"/>
              <a:t>най-известните</a:t>
            </a:r>
            <a:r>
              <a:rPr lang="bg-BG" dirty="0"/>
              <a:t> </a:t>
            </a:r>
            <a:r>
              <a:rPr lang="bg-BG" b="1" dirty="0"/>
              <a:t>преводачи</a:t>
            </a:r>
            <a:r>
              <a:rPr lang="bg-BG" dirty="0"/>
              <a:t> е този на 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chemeClr val="accent2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endParaRPr lang="bg-BG" b="1" dirty="0">
              <a:solidFill>
                <a:srgbClr val="FF0000"/>
              </a:solidFill>
            </a:endParaRPr>
          </a:p>
          <a:p>
            <a:r>
              <a:rPr lang="bg-BG" dirty="0"/>
              <a:t>Може да достъпите преводача от следния адрес:</a:t>
            </a:r>
          </a:p>
          <a:p>
            <a:pPr lvl="1"/>
            <a:r>
              <a:rPr lang="en-US" dirty="0">
                <a:hlinkClick r:id="rId2"/>
              </a:rPr>
              <a:t>https://translate.google.com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Google </a:t>
            </a:r>
            <a:r>
              <a:rPr lang="bg-BG" dirty="0"/>
              <a:t>преводач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000" y="3273166"/>
            <a:ext cx="6390000" cy="34612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80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231"/>
          <a:stretch/>
        </p:blipFill>
        <p:spPr>
          <a:xfrm>
            <a:off x="840900" y="1224000"/>
            <a:ext cx="10510200" cy="55090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</a:t>
            </a:r>
            <a:r>
              <a:rPr lang="en-US" dirty="0"/>
              <a:t>Google </a:t>
            </a:r>
            <a:r>
              <a:rPr lang="bg-BG" dirty="0"/>
              <a:t>преводач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391000" y="4734000"/>
            <a:ext cx="2655000" cy="720000"/>
          </a:xfrm>
          <a:prstGeom prst="wedgeRoundRectCallout">
            <a:avLst>
              <a:gd name="adj1" fmla="val -67798"/>
              <a:gd name="adj2" fmla="val -425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Преведен 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216000" y="4711908"/>
            <a:ext cx="2700000" cy="1057092"/>
          </a:xfrm>
          <a:prstGeom prst="wedgeRoundRectCallout">
            <a:avLst>
              <a:gd name="adj1" fmla="val -68554"/>
              <a:gd name="adj2" fmla="val -525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Въвеждане на текст за превод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174407" y="2263809"/>
            <a:ext cx="2822030" cy="1013565"/>
          </a:xfrm>
          <a:prstGeom prst="wedgeRoundRectCallout">
            <a:avLst>
              <a:gd name="adj1" fmla="val 1661"/>
              <a:gd name="adj2" fmla="val 858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езици за превод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333537" y="1224000"/>
            <a:ext cx="4230000" cy="1039809"/>
          </a:xfrm>
          <a:prstGeom prst="wedgeRoundRectCallout">
            <a:avLst>
              <a:gd name="adj1" fmla="val -30462"/>
              <a:gd name="adj2" fmla="val 779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Превод на изображения, документи и уебсайтове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56000" y="3412374"/>
            <a:ext cx="9495000" cy="5236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32687" y="2633014"/>
            <a:ext cx="6120000" cy="6443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11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преведете </a:t>
            </a:r>
            <a:r>
              <a:rPr lang="bg-BG" b="1" dirty="0"/>
              <a:t>изображение</a:t>
            </a:r>
            <a:r>
              <a:rPr lang="bg-BG" dirty="0"/>
              <a:t> или </a:t>
            </a:r>
            <a:r>
              <a:rPr lang="bg-BG" b="1" dirty="0"/>
              <a:t>документ</a:t>
            </a:r>
            <a:r>
              <a:rPr lang="bg-BG" dirty="0"/>
              <a:t>, трябва да го </a:t>
            </a:r>
            <a:r>
              <a:rPr lang="bg-BG" b="1" dirty="0"/>
              <a:t>качите</a:t>
            </a:r>
            <a:r>
              <a:rPr lang="bg-BG" dirty="0"/>
              <a:t> в </a:t>
            </a:r>
            <a:r>
              <a:rPr lang="bg-BG" b="1" dirty="0"/>
              <a:t>преводача</a:t>
            </a:r>
            <a:r>
              <a:rPr lang="bg-BG" dirty="0"/>
              <a:t> и да </a:t>
            </a:r>
            <a:r>
              <a:rPr lang="bg-BG" b="1" dirty="0"/>
              <a:t>изберете език </a:t>
            </a:r>
            <a:r>
              <a:rPr lang="bg-BG" dirty="0"/>
              <a:t>за </a:t>
            </a:r>
            <a:r>
              <a:rPr lang="bg-BG" b="1" dirty="0"/>
              <a:t>превода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Превод на изображения и документи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04" t="8902" r="2256" b="6425"/>
          <a:stretch/>
        </p:blipFill>
        <p:spPr>
          <a:xfrm>
            <a:off x="5961000" y="3159001"/>
            <a:ext cx="6043276" cy="28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260"/>
          <a:stretch/>
        </p:blipFill>
        <p:spPr>
          <a:xfrm>
            <a:off x="351651" y="2718366"/>
            <a:ext cx="4974052" cy="37612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5376000" y="4599000"/>
            <a:ext cx="545297" cy="1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b="7788"/>
          <a:stretch/>
        </p:blipFill>
        <p:spPr>
          <a:xfrm>
            <a:off x="6347905" y="2718366"/>
            <a:ext cx="5269466" cy="37592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4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Преводачът</a:t>
            </a:r>
            <a:r>
              <a:rPr lang="bg-BG" dirty="0"/>
              <a:t> позволява и </a:t>
            </a:r>
            <a:r>
              <a:rPr lang="bg-BG" b="1" dirty="0"/>
              <a:t>превод</a:t>
            </a:r>
            <a:r>
              <a:rPr lang="bg-BG" dirty="0"/>
              <a:t> на </a:t>
            </a:r>
            <a:r>
              <a:rPr lang="bg-BG" b="1" dirty="0"/>
              <a:t>цели уебсайтове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Превод на уебсайт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0" y="2214000"/>
            <a:ext cx="5684535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6228329" y="4299750"/>
            <a:ext cx="545297" cy="1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810" y="2214000"/>
            <a:ext cx="4768190" cy="41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Обръщайте</a:t>
            </a:r>
            <a:r>
              <a:rPr lang="bg-BG" dirty="0"/>
              <a:t> </a:t>
            </a:r>
            <a:r>
              <a:rPr lang="bg-BG" b="1" dirty="0"/>
              <a:t>внимание</a:t>
            </a:r>
            <a:r>
              <a:rPr lang="bg-BG" dirty="0"/>
              <a:t> на </a:t>
            </a:r>
            <a:r>
              <a:rPr lang="bg-BG" b="1" dirty="0"/>
              <a:t>преведения текст</a:t>
            </a:r>
            <a:r>
              <a:rPr lang="bg-BG" dirty="0"/>
              <a:t>, тъй като той може да съдържа </a:t>
            </a:r>
            <a:r>
              <a:rPr lang="bg-BG" b="1" dirty="0"/>
              <a:t>грешки</a:t>
            </a:r>
          </a:p>
          <a:p>
            <a:r>
              <a:rPr lang="bg-BG" b="1" dirty="0"/>
              <a:t>Прочетете</a:t>
            </a:r>
            <a:r>
              <a:rPr lang="bg-BG" dirty="0"/>
              <a:t> внимателно </a:t>
            </a:r>
            <a:r>
              <a:rPr lang="bg-BG" b="1" dirty="0"/>
              <a:t>текста</a:t>
            </a:r>
            <a:r>
              <a:rPr lang="bg-BG" dirty="0"/>
              <a:t>, който ще използвате, и го </a:t>
            </a:r>
            <a:r>
              <a:rPr lang="bg-BG" b="1" dirty="0"/>
              <a:t>коригирайте</a:t>
            </a:r>
            <a:r>
              <a:rPr lang="bg-BG" dirty="0"/>
              <a:t> при нужда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Грешки</a:t>
            </a:r>
            <a:endParaRPr lang="en-US" dirty="0"/>
          </a:p>
        </p:txBody>
      </p:sp>
      <p:pic>
        <p:nvPicPr>
          <p:cNvPr id="1028" name="Picture 4" descr="139 Translation Fails That Will Have You Rolling On The Floor Laughing |  Bored Pan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 b="11410"/>
          <a:stretch/>
        </p:blipFill>
        <p:spPr bwMode="auto">
          <a:xfrm>
            <a:off x="7266000" y="3514403"/>
            <a:ext cx="3735000" cy="308615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bad translation is a disservice to everyone • Animefangirl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00" y="3948624"/>
            <a:ext cx="5270297" cy="26519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65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Авторски права в интернет</a:t>
            </a:r>
            <a:endParaRPr lang="en-US" dirty="0"/>
          </a:p>
        </p:txBody>
      </p:sp>
      <p:pic>
        <p:nvPicPr>
          <p:cNvPr id="1026" name="Picture 2" descr="https://www.eff.org/files/banner_library/dmca-copyrigh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00" y="594000"/>
            <a:ext cx="7920000" cy="396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интернет има много </a:t>
            </a:r>
            <a:r>
              <a:rPr lang="ru-RU" b="1" dirty="0"/>
              <a:t>публична информация</a:t>
            </a:r>
            <a:r>
              <a:rPr lang="ru-RU" dirty="0"/>
              <a:t>, която може да бъде </a:t>
            </a:r>
            <a:r>
              <a:rPr lang="ru-RU" b="1" dirty="0"/>
              <a:t>използвана</a:t>
            </a:r>
            <a:r>
              <a:rPr lang="ru-RU" dirty="0"/>
              <a:t> за различни цели</a:t>
            </a:r>
          </a:p>
          <a:p>
            <a:r>
              <a:rPr lang="ru-RU" dirty="0"/>
              <a:t>За </a:t>
            </a:r>
            <a:r>
              <a:rPr lang="ru-RU" b="1" dirty="0"/>
              <a:t>използването</a:t>
            </a:r>
            <a:r>
              <a:rPr lang="ru-RU" dirty="0"/>
              <a:t> ѝ в </a:t>
            </a:r>
            <a:r>
              <a:rPr lang="ru-RU" b="1" dirty="0"/>
              <a:t>наши документи </a:t>
            </a:r>
            <a:r>
              <a:rPr lang="ru-RU" dirty="0"/>
              <a:t>трябва да </a:t>
            </a:r>
            <a:r>
              <a:rPr lang="ru-RU" b="1" dirty="0"/>
              <a:t>спазваме</a:t>
            </a:r>
            <a:r>
              <a:rPr lang="ru-RU" dirty="0"/>
              <a:t> определени </a:t>
            </a:r>
            <a:r>
              <a:rPr lang="ru-RU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ru-RU" dirty="0"/>
              <a:t>Тези </a:t>
            </a:r>
            <a:r>
              <a:rPr lang="ru-RU" b="1" dirty="0"/>
              <a:t>правила</a:t>
            </a:r>
            <a:r>
              <a:rPr lang="ru-RU" dirty="0"/>
              <a:t> са посочени в </a:t>
            </a:r>
            <a:r>
              <a:rPr lang="ru-RU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ru-RU" dirty="0"/>
              <a:t>Правилата се </a:t>
            </a:r>
            <a:r>
              <a:rPr lang="ru-RU" b="1" dirty="0"/>
              <a:t>определят</a:t>
            </a:r>
            <a:r>
              <a:rPr lang="ru-RU" dirty="0"/>
              <a:t> от </a:t>
            </a:r>
            <a:r>
              <a:rPr lang="ru-RU" b="1" dirty="0"/>
              <a:t>всяка държава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50" y="5078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284234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Интегриране</a:t>
            </a:r>
            <a:r>
              <a:rPr lang="bg-BG" dirty="0"/>
              <a:t> на </a:t>
            </a:r>
            <a:r>
              <a:rPr lang="bg-BG" b="1" dirty="0"/>
              <a:t>дейности</a:t>
            </a:r>
          </a:p>
          <a:p>
            <a:r>
              <a:rPr lang="bg-BG" dirty="0"/>
              <a:t>͏</a:t>
            </a:r>
            <a:r>
              <a:rPr lang="bg-BG" b="1" dirty="0"/>
              <a:t>Търсене</a:t>
            </a:r>
            <a:r>
              <a:rPr lang="bg-BG" dirty="0"/>
              <a:t> и </a:t>
            </a:r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/>
              <a:t>информация</a:t>
            </a:r>
            <a:r>
              <a:rPr lang="bg-BG" dirty="0"/>
              <a:t> от интернет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chemeClr val="accent2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bg-BG" dirty="0"/>
              <a:t> </a:t>
            </a:r>
            <a:r>
              <a:rPr lang="bg-BG" b="1" dirty="0"/>
              <a:t>преводач</a:t>
            </a:r>
            <a:endParaRPr lang="en-US" b="1" dirty="0"/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Авторски права </a:t>
            </a:r>
            <a:r>
              <a:rPr lang="bg-BG" dirty="0"/>
              <a:t>в интернет</a:t>
            </a:r>
          </a:p>
          <a:p>
            <a:r>
              <a:rPr lang="bg-BG" dirty="0"/>
              <a:t>͏Лицензионни </a:t>
            </a:r>
            <a:r>
              <a:rPr lang="bg-BG" b="1" dirty="0"/>
              <a:t>споразумения</a:t>
            </a:r>
          </a:p>
          <a:p>
            <a:r>
              <a:rPr lang="bg-BG" dirty="0"/>
              <a:t>͏Общ </a:t>
            </a:r>
            <a:r>
              <a:rPr lang="bg-BG" b="1" dirty="0"/>
              <a:t>публичен лиценз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Изключения</a:t>
            </a:r>
            <a:r>
              <a:rPr lang="ru-RU" dirty="0"/>
              <a:t> от </a:t>
            </a:r>
            <a:r>
              <a:rPr lang="ru-RU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ru-RU" dirty="0"/>
              <a:t>са:</a:t>
            </a:r>
          </a:p>
          <a:p>
            <a:pPr lvl="1"/>
            <a:r>
              <a:rPr lang="ru-RU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Изключения от Закона за авторското право</a:t>
            </a:r>
            <a:endParaRPr lang="en-US" dirty="0"/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Обектите</a:t>
            </a:r>
            <a:r>
              <a:rPr lang="ru-RU" dirty="0"/>
              <a:t> на </a:t>
            </a:r>
            <a:r>
              <a:rPr lang="ru-RU" b="1" dirty="0"/>
              <a:t>авторско право </a:t>
            </a:r>
            <a:r>
              <a:rPr lang="ru-RU" dirty="0"/>
              <a:t>лесно се разпознават по </a:t>
            </a:r>
            <a:r>
              <a:rPr lang="ru-RU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ru-RU" dirty="0"/>
              <a:t>Този символ най-често се </a:t>
            </a:r>
            <a:r>
              <a:rPr lang="ru-RU" b="1" dirty="0"/>
              <a:t>поставя</a:t>
            </a:r>
            <a:r>
              <a:rPr lang="ru-RU" dirty="0"/>
              <a:t> в </a:t>
            </a:r>
            <a:r>
              <a:rPr lang="ru-RU" b="1" dirty="0"/>
              <a:t>долния край </a:t>
            </a:r>
            <a:r>
              <a:rPr lang="ru-RU" dirty="0"/>
              <a:t>на </a:t>
            </a:r>
            <a:r>
              <a:rPr lang="ru-RU" b="1" dirty="0"/>
              <a:t>произведението</a:t>
            </a:r>
          </a:p>
          <a:p>
            <a:pPr lvl="1"/>
            <a:r>
              <a:rPr lang="ru-RU" dirty="0"/>
              <a:t>Символът </a:t>
            </a:r>
            <a:r>
              <a:rPr lang="ru-RU" b="1" dirty="0"/>
              <a:t>произлиза</a:t>
            </a:r>
            <a:r>
              <a:rPr lang="ru-RU" dirty="0"/>
              <a:t> от "</a:t>
            </a:r>
            <a:r>
              <a:rPr lang="ru-RU" b="1" dirty="0"/>
              <a:t>copyright</a:t>
            </a:r>
            <a:r>
              <a:rPr lang="ru-RU" dirty="0"/>
              <a:t>", което в превод означава "</a:t>
            </a:r>
            <a:r>
              <a:rPr lang="ru-RU" b="1" dirty="0"/>
              <a:t>авторско право</a:t>
            </a:r>
            <a:r>
              <a:rPr lang="ru-RU" dirty="0"/>
              <a:t>"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380598" cy="552876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Използването на </a:t>
            </a:r>
            <a:r>
              <a:rPr lang="ru-RU" b="1" dirty="0"/>
              <a:t>чужда информация </a:t>
            </a:r>
            <a:r>
              <a:rPr lang="ru-RU" dirty="0"/>
              <a:t>(</a:t>
            </a:r>
            <a:r>
              <a:rPr lang="bg-BG" dirty="0"/>
              <a:t>графика, текст и т.н.</a:t>
            </a:r>
            <a:r>
              <a:rPr lang="ru-RU" dirty="0"/>
              <a:t>) в </a:t>
            </a:r>
            <a:r>
              <a:rPr lang="ru-RU" b="1" dirty="0"/>
              <a:t>документ</a:t>
            </a:r>
            <a:r>
              <a:rPr lang="ru-RU" dirty="0"/>
              <a:t> се нарича </a:t>
            </a:r>
            <a:r>
              <a:rPr lang="ru-RU" b="1" dirty="0">
                <a:solidFill>
                  <a:schemeClr val="bg1"/>
                </a:solidFill>
              </a:rPr>
              <a:t>цитиране</a:t>
            </a:r>
          </a:p>
          <a:p>
            <a:r>
              <a:rPr lang="ru-RU" dirty="0"/>
              <a:t>При </a:t>
            </a:r>
            <a:r>
              <a:rPr lang="ru-RU" b="1" dirty="0"/>
              <a:t>цитиране</a:t>
            </a:r>
            <a:r>
              <a:rPr lang="ru-RU" dirty="0"/>
              <a:t> трябва да </a:t>
            </a:r>
            <a:r>
              <a:rPr lang="ru-RU" b="1" dirty="0"/>
              <a:t>спазваме</a:t>
            </a:r>
            <a:r>
              <a:rPr lang="ru-RU" dirty="0"/>
              <a:t> определени </a:t>
            </a:r>
            <a:r>
              <a:rPr lang="ru-RU" b="1" dirty="0"/>
              <a:t>правила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Трябва да посочим </a:t>
            </a:r>
            <a:r>
              <a:rPr lang="ru-RU" b="1" dirty="0"/>
              <a:t>името</a:t>
            </a:r>
            <a:r>
              <a:rPr lang="ru-RU" dirty="0"/>
              <a:t> на </a:t>
            </a:r>
            <a:r>
              <a:rPr lang="ru-RU" b="1" dirty="0"/>
              <a:t>автора</a:t>
            </a:r>
            <a:r>
              <a:rPr lang="ru-RU" dirty="0"/>
              <a:t> и </a:t>
            </a:r>
            <a:r>
              <a:rPr lang="ru-RU" b="1" dirty="0"/>
              <a:t>източника</a:t>
            </a:r>
            <a:r>
              <a:rPr lang="ru-RU" dirty="0"/>
              <a:t> на </a:t>
            </a:r>
            <a:r>
              <a:rPr lang="ru-RU" b="1" dirty="0"/>
              <a:t>информацията</a:t>
            </a:r>
          </a:p>
          <a:p>
            <a:pPr lvl="1"/>
            <a:r>
              <a:rPr lang="ru-RU" b="1" dirty="0"/>
              <a:t>Цитираният текст </a:t>
            </a:r>
            <a:r>
              <a:rPr lang="ru-RU" dirty="0"/>
              <a:t>трябва да се </a:t>
            </a:r>
            <a:r>
              <a:rPr lang="ru-RU" b="1" dirty="0"/>
              <a:t>отличава</a:t>
            </a:r>
            <a:r>
              <a:rPr lang="ru-RU" dirty="0"/>
              <a:t> от останалата информация в документа</a:t>
            </a:r>
          </a:p>
          <a:p>
            <a:pPr lvl="2"/>
            <a:r>
              <a:rPr lang="ru-RU" dirty="0"/>
              <a:t>Текстът може да бъде ограден в </a:t>
            </a:r>
            <a:r>
              <a:rPr lang="ru-RU" b="1" dirty="0"/>
              <a:t>кавички</a:t>
            </a:r>
            <a:r>
              <a:rPr lang="ru-RU" dirty="0"/>
              <a:t>, оцветен в </a:t>
            </a:r>
            <a:r>
              <a:rPr lang="ru-RU" b="1" dirty="0"/>
              <a:t>различен цвят</a:t>
            </a:r>
            <a:r>
              <a:rPr lang="ru-RU" dirty="0"/>
              <a:t>, или написан с </a:t>
            </a:r>
            <a:r>
              <a:rPr lang="ru-RU" b="1" dirty="0"/>
              <a:t>различен шрифт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за цитиране на чужда информация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62174" y="4970964"/>
            <a:ext cx="3743780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/>
              <a:t>Снимка: </a:t>
            </a:r>
            <a:r>
              <a:rPr lang="en-US" dirty="0"/>
              <a:t>Viktor </a:t>
            </a:r>
            <a:r>
              <a:rPr lang="en-US" dirty="0" err="1"/>
              <a:t>Valchev</a:t>
            </a:r>
            <a:r>
              <a:rPr lang="bg-BG" dirty="0"/>
              <a:t>, </a:t>
            </a:r>
            <a:r>
              <a:rPr lang="en-US" dirty="0" err="1"/>
              <a:t>VikGallery</a:t>
            </a:r>
            <a:r>
              <a:rPr lang="bg-BG" dirty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715"/>
          <a:stretch/>
        </p:blipFill>
        <p:spPr>
          <a:xfrm>
            <a:off x="8404404" y="1341218"/>
            <a:ext cx="3277965" cy="3507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66000" y="5706493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/>
              <a:t>"</a:t>
            </a:r>
            <a:r>
              <a:rPr lang="bg-BG" b="1" i="1" dirty="0"/>
              <a:t>Нещастието сплотява хората</a:t>
            </a:r>
            <a:r>
              <a:rPr lang="bg-BG" i="1" dirty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ru-RU" b="1" dirty="0"/>
              <a:t>Забранено</a:t>
            </a:r>
            <a:r>
              <a:rPr lang="ru-RU" dirty="0"/>
              <a:t> е </a:t>
            </a:r>
            <a:r>
              <a:rPr lang="ru-RU" b="1" dirty="0"/>
              <a:t>инсталирането</a:t>
            </a:r>
            <a:r>
              <a:rPr lang="ru-RU" dirty="0"/>
              <a:t> на платени програми </a:t>
            </a:r>
            <a:r>
              <a:rPr lang="ru-RU" b="1" dirty="0"/>
              <a:t>без </a:t>
            </a:r>
            <a:r>
              <a:rPr lang="ru-RU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Лицензът</a:t>
            </a:r>
            <a:r>
              <a:rPr lang="ru-RU" dirty="0"/>
              <a:t> разрешава </a:t>
            </a:r>
            <a:r>
              <a:rPr lang="ru-RU" b="1" dirty="0"/>
              <a:t>законното използване</a:t>
            </a:r>
            <a:r>
              <a:rPr lang="ru-RU" dirty="0"/>
              <a:t> на продукта</a:t>
            </a:r>
          </a:p>
          <a:p>
            <a:r>
              <a:rPr lang="ru-RU" b="1" dirty="0"/>
              <a:t>Свалянето</a:t>
            </a:r>
            <a:r>
              <a:rPr lang="ru-RU" dirty="0"/>
              <a:t> на </a:t>
            </a:r>
            <a:r>
              <a:rPr lang="ru-RU" b="1" dirty="0"/>
              <a:t>филми</a:t>
            </a:r>
            <a:r>
              <a:rPr lang="ru-RU" dirty="0"/>
              <a:t> и </a:t>
            </a:r>
            <a:r>
              <a:rPr lang="ru-RU" b="1" dirty="0"/>
              <a:t>музика</a:t>
            </a:r>
            <a:r>
              <a:rPr lang="ru-RU" dirty="0"/>
              <a:t> е позволено само от </a:t>
            </a:r>
            <a:r>
              <a:rPr lang="ru-RU" b="1" dirty="0">
                <a:solidFill>
                  <a:schemeClr val="bg1"/>
                </a:solidFill>
              </a:rPr>
              <a:t>оторизирани сайтове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Те трябва да са о</a:t>
            </a:r>
            <a:r>
              <a:rPr lang="ru-RU" b="1" dirty="0"/>
              <a:t>добрени</a:t>
            </a:r>
            <a:r>
              <a:rPr lang="ru-RU" dirty="0"/>
              <a:t> от </a:t>
            </a:r>
            <a:r>
              <a:rPr lang="ru-RU" b="1" dirty="0"/>
              <a:t>притежателите</a:t>
            </a:r>
            <a:r>
              <a:rPr lang="ru-RU" dirty="0"/>
              <a:t> на </a:t>
            </a:r>
            <a:r>
              <a:rPr lang="ru-RU" b="1" dirty="0"/>
              <a:t>авторските права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Използване на софтуер, филми и музика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Creative Commons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9990000" cy="5546589"/>
          </a:xfrm>
        </p:spPr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Creative Commons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b="1" dirty="0"/>
              <a:t>нетърговска организация</a:t>
            </a:r>
            <a:r>
              <a:rPr lang="ru-RU" dirty="0"/>
              <a:t>, предлагаща </a:t>
            </a:r>
            <a:r>
              <a:rPr lang="ru-RU" b="1" dirty="0"/>
              <a:t>безплатни</a:t>
            </a:r>
            <a:r>
              <a:rPr lang="ru-RU" dirty="0"/>
              <a:t> типове </a:t>
            </a:r>
            <a:r>
              <a:rPr lang="ru-RU" b="1" dirty="0"/>
              <a:t>договори</a:t>
            </a:r>
            <a:r>
              <a:rPr lang="ru-RU" dirty="0"/>
              <a:t> (</a:t>
            </a:r>
            <a:r>
              <a:rPr lang="ru-RU" b="1" dirty="0"/>
              <a:t>публични лицензии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Тези лицензи помагат на </a:t>
            </a:r>
            <a:r>
              <a:rPr lang="ru-RU" b="1" dirty="0"/>
              <a:t>авторите</a:t>
            </a:r>
            <a:r>
              <a:rPr lang="ru-RU" dirty="0"/>
              <a:t> да </a:t>
            </a:r>
            <a:r>
              <a:rPr lang="ru-RU" b="1" dirty="0"/>
              <a:t>определят правата </a:t>
            </a:r>
            <a:r>
              <a:rPr lang="ru-RU" dirty="0"/>
              <a:t>и </a:t>
            </a:r>
            <a:r>
              <a:rPr lang="ru-RU" b="1" dirty="0"/>
              <a:t>задълженията</a:t>
            </a:r>
            <a:r>
              <a:rPr lang="ru-RU" dirty="0"/>
              <a:t> на </a:t>
            </a:r>
            <a:r>
              <a:rPr lang="ru-RU" b="1" dirty="0"/>
              <a:t>потребителите</a:t>
            </a:r>
            <a:endParaRPr lang="en-US" b="1" dirty="0"/>
          </a:p>
          <a:p>
            <a:pPr lvl="1"/>
            <a:r>
              <a:rPr lang="ru-RU" b="1" dirty="0"/>
              <a:t>Означението</a:t>
            </a:r>
            <a:r>
              <a:rPr lang="ru-RU" dirty="0"/>
              <a:t> на </a:t>
            </a:r>
            <a:r>
              <a:rPr lang="ru-RU" b="1" dirty="0"/>
              <a:t>лиценза</a:t>
            </a:r>
            <a:r>
              <a:rPr lang="ru-RU" dirty="0"/>
              <a:t> се </a:t>
            </a:r>
            <a:r>
              <a:rPr lang="ru-RU" b="1" dirty="0"/>
              <a:t>поставя</a:t>
            </a:r>
            <a:r>
              <a:rPr lang="ru-RU" dirty="0"/>
              <a:t> до </a:t>
            </a:r>
            <a:r>
              <a:rPr lang="ru-RU" b="1" dirty="0"/>
              <a:t>обекта</a:t>
            </a:r>
            <a:r>
              <a:rPr lang="ru-RU" dirty="0"/>
              <a:t> на </a:t>
            </a:r>
            <a:r>
              <a:rPr lang="ru-RU" b="1" dirty="0"/>
              <a:t>авторско право </a:t>
            </a:r>
            <a:r>
              <a:rPr lang="ru-RU" dirty="0"/>
              <a:t>(</a:t>
            </a:r>
            <a:r>
              <a:rPr lang="bg-BG" dirty="0"/>
              <a:t>фотографии</a:t>
            </a:r>
            <a:r>
              <a:rPr lang="ru-RU" dirty="0"/>
              <a:t>, анимации и т.н.)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Creative Commons и публични лицензи</a:t>
            </a:r>
            <a:endParaRPr lang="en-US" dirty="0"/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17" y="5364000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541307"/>
              </p:ext>
            </p:extLst>
          </p:nvPr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GNU General Public License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dirty="0"/>
              <a:t>(</a:t>
            </a:r>
            <a:r>
              <a:rPr lang="bg-BG" b="1" dirty="0"/>
              <a:t>общ публичен лиценз</a:t>
            </a:r>
            <a:r>
              <a:rPr lang="en-US" dirty="0"/>
              <a:t>)</a:t>
            </a:r>
            <a:r>
              <a:rPr lang="bg-BG" dirty="0"/>
              <a:t> – </a:t>
            </a:r>
            <a:r>
              <a:rPr lang="bg-BG" b="1" dirty="0"/>
              <a:t>документ</a:t>
            </a:r>
            <a:r>
              <a:rPr lang="ru-RU" dirty="0"/>
              <a:t>, който </a:t>
            </a:r>
            <a:r>
              <a:rPr lang="ru-RU" b="1" dirty="0"/>
              <a:t>гарантира права </a:t>
            </a:r>
            <a:r>
              <a:rPr lang="ru-RU" dirty="0"/>
              <a:t>на </a:t>
            </a:r>
            <a:r>
              <a:rPr lang="ru-RU" b="1" dirty="0"/>
              <a:t>потребителите</a:t>
            </a:r>
            <a:r>
              <a:rPr lang="ru-RU" dirty="0"/>
              <a:t> на даден </a:t>
            </a:r>
            <a:r>
              <a:rPr lang="ru-RU" b="1" dirty="0"/>
              <a:t>софтуер</a:t>
            </a:r>
          </a:p>
          <a:p>
            <a:r>
              <a:rPr lang="ru-RU" b="1" dirty="0"/>
              <a:t>Потребителите</a:t>
            </a:r>
            <a:r>
              <a:rPr lang="ru-RU" dirty="0"/>
              <a:t> могат да:</a:t>
            </a:r>
          </a:p>
          <a:p>
            <a:pPr lvl="1"/>
            <a:r>
              <a:rPr lang="ru-RU" b="1" dirty="0"/>
              <a:t>Ползват програмата </a:t>
            </a:r>
            <a:r>
              <a:rPr lang="ru-RU" dirty="0"/>
              <a:t>за каквато и да е цел</a:t>
            </a:r>
          </a:p>
          <a:p>
            <a:pPr lvl="1"/>
            <a:r>
              <a:rPr lang="ru-RU" b="1" dirty="0"/>
              <a:t>Изучават</a:t>
            </a:r>
            <a:r>
              <a:rPr lang="ru-RU" dirty="0"/>
              <a:t> как работи</a:t>
            </a:r>
          </a:p>
          <a:p>
            <a:pPr lvl="1"/>
            <a:r>
              <a:rPr lang="ru-RU" b="1" dirty="0"/>
              <a:t>Променят</a:t>
            </a:r>
            <a:r>
              <a:rPr lang="ru-RU" dirty="0"/>
              <a:t> програмата</a:t>
            </a:r>
          </a:p>
          <a:p>
            <a:pPr lvl="1"/>
            <a:r>
              <a:rPr lang="ru-RU" b="1" dirty="0"/>
              <a:t>Разпространяват</a:t>
            </a:r>
            <a:r>
              <a:rPr lang="ru-RU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Най-известните</a:t>
            </a:r>
            <a:r>
              <a:rPr lang="bg-BG" dirty="0"/>
              <a:t> програми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34" y="4121031"/>
            <a:ext cx="2856001" cy="285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>
          <a:xfrm>
            <a:off x="615109" y="5139000"/>
            <a:ext cx="10961783" cy="768084"/>
          </a:xfrm>
        </p:spPr>
        <p:txBody>
          <a:bodyPr/>
          <a:lstStyle/>
          <a:p>
            <a:r>
              <a:rPr lang="bg-BG" dirty="0"/>
              <a:t>Интегриране на дейности</a:t>
            </a:r>
            <a:endParaRPr lang="en-US" dirty="0"/>
          </a:p>
        </p:txBody>
      </p:sp>
      <p:pic>
        <p:nvPicPr>
          <p:cNvPr id="2054" name="Picture 6" descr="Integration - Free comput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500" y="1269000"/>
            <a:ext cx="2835000" cy="28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6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Интегриран документ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документ</a:t>
            </a:r>
            <a:r>
              <a:rPr lang="bg-BG" sz="2800" dirty="0">
                <a:solidFill>
                  <a:schemeClr val="bg2"/>
                </a:solidFill>
              </a:rPr>
              <a:t> с </a:t>
            </a:r>
            <a:r>
              <a:rPr lang="bg-BG" sz="2800" b="1" dirty="0">
                <a:solidFill>
                  <a:schemeClr val="bg2"/>
                </a:solidFill>
              </a:rPr>
              <a:t>вмъкнати елементи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Търсене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запазване</a:t>
            </a:r>
            <a:r>
              <a:rPr lang="bg-BG" sz="2800" dirty="0">
                <a:solidFill>
                  <a:schemeClr val="bg2"/>
                </a:solidFill>
              </a:rPr>
              <a:t> на </a:t>
            </a:r>
            <a:r>
              <a:rPr lang="bg-BG" sz="2800" b="1" dirty="0">
                <a:solidFill>
                  <a:schemeClr val="bg2"/>
                </a:solidFill>
              </a:rPr>
              <a:t>информация</a:t>
            </a:r>
            <a:r>
              <a:rPr lang="bg-BG" sz="2800" dirty="0">
                <a:solidFill>
                  <a:schemeClr val="bg2"/>
                </a:solidFill>
              </a:rPr>
              <a:t> от интернет</a:t>
            </a:r>
            <a:endParaRPr lang="en-US" sz="28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dirty="0"/>
              <a:t>͏</a:t>
            </a:r>
            <a:r>
              <a:rPr lang="en-US" sz="2800" b="1" dirty="0">
                <a:solidFill>
                  <a:schemeClr val="accent3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o</a:t>
            </a:r>
            <a:r>
              <a:rPr lang="en-US" sz="2800" b="1" dirty="0">
                <a:solidFill>
                  <a:schemeClr val="accent1"/>
                </a:solidFill>
              </a:rPr>
              <a:t>o</a:t>
            </a:r>
            <a:r>
              <a:rPr lang="en-US" sz="2800" b="1" dirty="0">
                <a:solidFill>
                  <a:srgbClr val="00B0F0"/>
                </a:solidFill>
              </a:rPr>
              <a:t>g</a:t>
            </a:r>
            <a:r>
              <a:rPr lang="en-US" sz="2800" b="1" dirty="0">
                <a:solidFill>
                  <a:schemeClr val="accent2"/>
                </a:solidFill>
              </a:rPr>
              <a:t>l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bg-BG" sz="2800" dirty="0"/>
              <a:t> </a:t>
            </a:r>
            <a:r>
              <a:rPr lang="bg-BG" sz="2800" dirty="0">
                <a:solidFill>
                  <a:schemeClr val="bg2"/>
                </a:solidFill>
              </a:rPr>
              <a:t>преводач</a:t>
            </a:r>
            <a:r>
              <a:rPr lang="en-US" sz="2800" dirty="0">
                <a:solidFill>
                  <a:schemeClr val="bg2"/>
                </a:solidFill>
              </a:rPr>
              <a:t> – </a:t>
            </a:r>
            <a:r>
              <a:rPr lang="bg-BG" sz="2800" dirty="0">
                <a:solidFill>
                  <a:schemeClr val="bg2"/>
                </a:solidFill>
              </a:rPr>
              <a:t>е</a:t>
            </a:r>
            <a:r>
              <a:rPr lang="ru-RU" sz="2800" dirty="0">
                <a:solidFill>
                  <a:schemeClr val="bg2"/>
                </a:solidFill>
              </a:rPr>
              <a:t>лектронен речник за </a:t>
            </a:r>
            <a:r>
              <a:rPr lang="ru-RU" sz="2800" b="1" dirty="0">
                <a:solidFill>
                  <a:schemeClr val="bg2"/>
                </a:solidFill>
              </a:rPr>
              <a:t>превод </a:t>
            </a:r>
            <a:r>
              <a:rPr lang="ru-RU" sz="2800" dirty="0">
                <a:solidFill>
                  <a:schemeClr val="bg2"/>
                </a:solidFill>
              </a:rPr>
              <a:t>на</a:t>
            </a:r>
            <a:r>
              <a:rPr lang="ru-RU" sz="2800" b="1" dirty="0">
                <a:solidFill>
                  <a:schemeClr val="bg2"/>
                </a:solidFill>
              </a:rPr>
              <a:t> текст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Авторско право </a:t>
            </a:r>
            <a:r>
              <a:rPr lang="ru-RU" sz="2800" dirty="0">
                <a:solidFill>
                  <a:schemeClr val="bg2"/>
                </a:solidFill>
              </a:rPr>
              <a:t>– осигурява </a:t>
            </a:r>
            <a:r>
              <a:rPr lang="ru-RU" sz="2800" b="1" dirty="0">
                <a:solidFill>
                  <a:schemeClr val="bg2"/>
                </a:solidFill>
              </a:rPr>
              <a:t>защита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правата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оригиналността</a:t>
            </a:r>
            <a:r>
              <a:rPr lang="ru-RU" sz="2800" dirty="0">
                <a:solidFill>
                  <a:schemeClr val="bg2"/>
                </a:solidFill>
              </a:rPr>
              <a:t> на труда на </a:t>
            </a:r>
            <a:r>
              <a:rPr lang="ru-RU" sz="2800" b="1" dirty="0">
                <a:solidFill>
                  <a:schemeClr val="bg2"/>
                </a:solidFill>
              </a:rPr>
              <a:t>автора</a:t>
            </a:r>
            <a:r>
              <a:rPr lang="ru-RU" sz="2800" dirty="0">
                <a:solidFill>
                  <a:schemeClr val="bg2"/>
                </a:solidFill>
              </a:rPr>
              <a:t> на конкретно произведение</a:t>
            </a:r>
            <a:endParaRPr lang="bg-BG" sz="28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</a:t>
            </a:r>
            <a:r>
              <a:rPr lang="bg-BG" sz="2800" dirty="0">
                <a:solidFill>
                  <a:schemeClr val="bg2"/>
                </a:solidFill>
              </a:rPr>
              <a:t> – </a:t>
            </a:r>
            <a:r>
              <a:rPr lang="bg-BG" sz="2800" b="1" dirty="0">
                <a:solidFill>
                  <a:schemeClr val="bg2"/>
                </a:solidFill>
              </a:rPr>
              <a:t>разрешение</a:t>
            </a:r>
            <a:r>
              <a:rPr lang="bg-BG" sz="2800" dirty="0">
                <a:solidFill>
                  <a:schemeClr val="bg2"/>
                </a:solidFill>
              </a:rPr>
              <a:t> на </a:t>
            </a:r>
            <a:r>
              <a:rPr lang="bg-BG" sz="2800" b="1" dirty="0">
                <a:solidFill>
                  <a:schemeClr val="bg2"/>
                </a:solidFill>
              </a:rPr>
              <a:t>собственика</a:t>
            </a:r>
            <a:r>
              <a:rPr lang="bg-BG" sz="2800" dirty="0">
                <a:solidFill>
                  <a:schemeClr val="bg2"/>
                </a:solidFill>
              </a:rPr>
              <a:t> за </a:t>
            </a:r>
            <a:r>
              <a:rPr lang="bg-BG" sz="2800" b="1" dirty="0">
                <a:solidFill>
                  <a:schemeClr val="bg2"/>
                </a:solidFill>
              </a:rPr>
              <a:t>използване</a:t>
            </a:r>
            <a:r>
              <a:rPr lang="bg-BG" sz="2800" dirty="0">
                <a:solidFill>
                  <a:schemeClr val="bg2"/>
                </a:solidFill>
              </a:rPr>
              <a:t> на определен продукт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2"/>
                </a:solidFill>
              </a:rPr>
              <a:t>Creative Commons </a:t>
            </a:r>
            <a:r>
              <a:rPr lang="en-US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безплатни</a:t>
            </a:r>
            <a:r>
              <a:rPr lang="bg-BG" sz="2800" dirty="0">
                <a:solidFill>
                  <a:schemeClr val="bg2"/>
                </a:solidFill>
              </a:rPr>
              <a:t> за използване </a:t>
            </a:r>
            <a:r>
              <a:rPr lang="bg-BG" sz="2800" b="1" dirty="0">
                <a:solidFill>
                  <a:schemeClr val="bg2"/>
                </a:solidFill>
              </a:rPr>
              <a:t>договори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2"/>
                </a:solidFill>
              </a:rPr>
              <a:t>GNU General Public License </a:t>
            </a:r>
            <a:r>
              <a:rPr lang="en-US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лиценз</a:t>
            </a:r>
            <a:r>
              <a:rPr lang="bg-BG" sz="2800" dirty="0">
                <a:solidFill>
                  <a:schemeClr val="bg2"/>
                </a:solidFill>
              </a:rPr>
              <a:t> на </a:t>
            </a:r>
            <a:r>
              <a:rPr lang="bg-BG" sz="2800" b="1" dirty="0">
                <a:solidFill>
                  <a:schemeClr val="bg2"/>
                </a:solidFill>
              </a:rPr>
              <a:t>свободен софтуер</a:t>
            </a:r>
            <a:endParaRPr lang="ru-RU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Интегриран документ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 с </a:t>
            </a:r>
            <a:r>
              <a:rPr lang="bg-BG" b="1" dirty="0"/>
              <a:t>вмъкнати</a:t>
            </a:r>
            <a:r>
              <a:rPr lang="bg-BG" dirty="0"/>
              <a:t> отделни </a:t>
            </a:r>
            <a:r>
              <a:rPr lang="bg-BG" b="1" dirty="0"/>
              <a:t>елементи</a:t>
            </a:r>
            <a:r>
              <a:rPr lang="bg-BG" dirty="0"/>
              <a:t> </a:t>
            </a:r>
            <a:r>
              <a:rPr lang="ru-RU" dirty="0"/>
              <a:t>(текст, таблици, снимки и др.)</a:t>
            </a:r>
          </a:p>
          <a:p>
            <a:pPr lvl="1"/>
            <a:r>
              <a:rPr lang="ru-RU" b="1" dirty="0"/>
              <a:t>Вмъкнати елементи </a:t>
            </a:r>
            <a:r>
              <a:rPr lang="ru-RU" dirty="0"/>
              <a:t>са тези, които съставят документа и са </a:t>
            </a:r>
            <a:r>
              <a:rPr lang="ru-RU" b="1" dirty="0"/>
              <a:t>създадени</a:t>
            </a:r>
            <a:r>
              <a:rPr lang="ru-RU" dirty="0"/>
              <a:t> с </a:t>
            </a:r>
            <a:r>
              <a:rPr lang="ru-RU" b="1" dirty="0"/>
              <a:t>друга програма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Интегриране на дейности </a:t>
            </a:r>
            <a:r>
              <a:rPr lang="ru-RU" dirty="0"/>
              <a:t>– </a:t>
            </a:r>
            <a:r>
              <a:rPr lang="ru-RU" b="1" dirty="0"/>
              <a:t>процесът</a:t>
            </a:r>
            <a:r>
              <a:rPr lang="ru-RU" dirty="0"/>
              <a:t> на </a:t>
            </a:r>
            <a:r>
              <a:rPr lang="ru-RU" b="1" dirty="0"/>
              <a:t>копиране</a:t>
            </a:r>
            <a:r>
              <a:rPr lang="ru-RU" dirty="0"/>
              <a:t> и </a:t>
            </a:r>
            <a:r>
              <a:rPr lang="ru-RU" b="1" dirty="0"/>
              <a:t>вмъкване</a:t>
            </a:r>
            <a:r>
              <a:rPr lang="ru-RU" dirty="0"/>
              <a:t> на </a:t>
            </a:r>
            <a:r>
              <a:rPr lang="ru-RU" b="1" dirty="0"/>
              <a:t>информация</a:t>
            </a:r>
            <a:r>
              <a:rPr lang="ru-RU" dirty="0"/>
              <a:t> в документа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Интегриране на дейности</a:t>
            </a:r>
            <a:endParaRPr lang="en-US" dirty="0"/>
          </a:p>
        </p:txBody>
      </p:sp>
      <p:pic>
        <p:nvPicPr>
          <p:cNvPr id="3074" name="Picture 2" descr="Document Automation Software Integrations | HotDo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597" y="4846217"/>
            <a:ext cx="2970000" cy="18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enefits of Automation and Integration | Cycl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94" y="4914016"/>
            <a:ext cx="3350383" cy="175371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ument Automation Software Integrations | HotDo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20" y="4846217"/>
            <a:ext cx="2970000" cy="18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enefits of Automation and Integration | Cycl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17" y="4914016"/>
            <a:ext cx="3350383" cy="175371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елементи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0" y="1269000"/>
            <a:ext cx="10282500" cy="54354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5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ru-RU" dirty="0"/>
              <a:t>͏Търсене и запазване на информация от интернет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50" y="1179000"/>
            <a:ext cx="2872500" cy="28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6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копирате </a:t>
            </a:r>
            <a:r>
              <a:rPr lang="bg-BG" dirty="0"/>
              <a:t>текстов материал от </a:t>
            </a:r>
            <a:r>
              <a:rPr lang="bg-BG" b="1" dirty="0"/>
              <a:t>интернет</a:t>
            </a:r>
            <a:r>
              <a:rPr lang="bg-BG" dirty="0"/>
              <a:t>, трябва да:</a:t>
            </a:r>
          </a:p>
          <a:p>
            <a:pPr lvl="1"/>
            <a:r>
              <a:rPr lang="bg-BG" b="1" dirty="0"/>
              <a:t>Маркирате текста </a:t>
            </a:r>
            <a:r>
              <a:rPr lang="bg-BG" dirty="0"/>
              <a:t>от уеб страница</a:t>
            </a:r>
          </a:p>
          <a:p>
            <a:pPr lvl="1"/>
            <a:r>
              <a:rPr lang="en-US" dirty="0"/>
              <a:t>K</a:t>
            </a:r>
            <a:r>
              <a:rPr lang="bg-BG" dirty="0"/>
              <a:t>опирате с </a:t>
            </a:r>
            <a:r>
              <a:rPr lang="bg-BG" b="1" dirty="0"/>
              <a:t>комбинацията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Ctrl</a:t>
            </a:r>
            <a:r>
              <a:rPr lang="en-US" dirty="0"/>
              <a:t> + 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/>
              <a:t>]</a:t>
            </a:r>
            <a:r>
              <a:rPr lang="bg-BG" dirty="0"/>
              <a:t> или</a:t>
            </a:r>
            <a:r>
              <a:rPr lang="en-US" dirty="0"/>
              <a:t> </a:t>
            </a:r>
            <a:r>
              <a:rPr lang="bg-BG" b="1" dirty="0"/>
              <a:t>командата </a:t>
            </a:r>
            <a:r>
              <a:rPr lang="en-US" b="1" dirty="0">
                <a:solidFill>
                  <a:schemeClr val="bg1"/>
                </a:solidFill>
              </a:rPr>
              <a:t>Copy</a:t>
            </a:r>
            <a:r>
              <a:rPr lang="en-US" b="1" dirty="0"/>
              <a:t> </a:t>
            </a:r>
            <a:r>
              <a:rPr lang="bg-BG" dirty="0"/>
              <a:t>от </a:t>
            </a:r>
            <a:r>
              <a:rPr lang="bg-BG" b="1" dirty="0"/>
              <a:t>контекстното меню </a:t>
            </a:r>
            <a:endParaRPr lang="en-US" b="1" dirty="0"/>
          </a:p>
          <a:p>
            <a:r>
              <a:rPr lang="bg-BG" dirty="0"/>
              <a:t>Така може да </a:t>
            </a:r>
            <a:r>
              <a:rPr lang="bg-BG" b="1" dirty="0"/>
              <a:t>вмъкнете</a:t>
            </a:r>
            <a:r>
              <a:rPr lang="bg-BG" dirty="0"/>
              <a:t> копирания </a:t>
            </a:r>
            <a:r>
              <a:rPr lang="bg-BG" b="1" dirty="0"/>
              <a:t>текст</a:t>
            </a:r>
            <a:r>
              <a:rPr lang="bg-BG" dirty="0"/>
              <a:t> в </a:t>
            </a:r>
            <a:r>
              <a:rPr lang="bg-BG" b="1" dirty="0"/>
              <a:t>текстови документ</a:t>
            </a:r>
            <a:r>
              <a:rPr lang="bg-BG" dirty="0"/>
              <a:t> и да го </a:t>
            </a:r>
            <a:r>
              <a:rPr lang="bg-BG" b="1" dirty="0"/>
              <a:t>редактирате</a:t>
            </a:r>
            <a:r>
              <a:rPr lang="bg-BG" dirty="0"/>
              <a:t> или </a:t>
            </a:r>
            <a:r>
              <a:rPr lang="bg-BG" b="1" dirty="0"/>
              <a:t>форматирате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3459106" y="5201419"/>
            <a:ext cx="5265000" cy="396086"/>
          </a:xfrm>
          <a:prstGeom prst="rect">
            <a:avLst/>
          </a:prstGeom>
          <a:solidFill>
            <a:schemeClr val="accent3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3570701" y="5639533"/>
            <a:ext cx="5040000" cy="396969"/>
          </a:xfrm>
          <a:prstGeom prst="rect">
            <a:avLst/>
          </a:prstGeom>
          <a:solidFill>
            <a:schemeClr val="accent3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711000" y="6078530"/>
            <a:ext cx="4770000" cy="365469"/>
          </a:xfrm>
          <a:prstGeom prst="rect">
            <a:avLst/>
          </a:prstGeom>
          <a:solidFill>
            <a:schemeClr val="accent3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52050" y="5068229"/>
            <a:ext cx="5487901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/>
            <a:r>
              <a:rPr lang="ru-RU" sz="2800" i="1" dirty="0"/>
              <a:t>Две хубави очи. Душата на дете</a:t>
            </a:r>
            <a:br>
              <a:rPr lang="ru-RU" sz="2800" i="1" dirty="0"/>
            </a:br>
            <a:r>
              <a:rPr lang="ru-RU" sz="2800" i="1" dirty="0"/>
              <a:t>в две хубави очи; -музика – лъчи</a:t>
            </a:r>
            <a:br>
              <a:rPr lang="ru-RU" sz="2800" i="1" dirty="0"/>
            </a:br>
            <a:r>
              <a:rPr lang="ru-RU" sz="2800" i="1" dirty="0"/>
              <a:t>Не искат и не обещават те…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Копиране на текст от интернет</a:t>
            </a:r>
            <a:endParaRPr lang="en-US" dirty="0"/>
          </a:p>
        </p:txBody>
      </p:sp>
      <p:pic>
        <p:nvPicPr>
          <p:cNvPr id="2050" name="Picture 2" descr="Mouse Cursor Symbol on Transparent Background 17178335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51" y="5310812"/>
            <a:ext cx="677099" cy="67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6" b="23811"/>
          <a:stretch/>
        </p:blipFill>
        <p:spPr>
          <a:xfrm>
            <a:off x="486237" y="5192882"/>
            <a:ext cx="2478391" cy="1358390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 rotWithShape="1">
          <a:blip r:embed="rId5"/>
          <a:srcRect l="4314" t="654" r="4658" b="6580"/>
          <a:stretch/>
        </p:blipFill>
        <p:spPr>
          <a:xfrm>
            <a:off x="9776176" y="4689000"/>
            <a:ext cx="2225423" cy="20134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33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41979 -2.59259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0.06296 L 0.41159 0.0629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67 0.11597 L 0.40443 0.11597 " pathEditMode="relative" rAng="0" ptsTypes="AA">
                                      <p:cBhvr>
                                        <p:cTn id="29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9103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копирате </a:t>
            </a:r>
            <a:r>
              <a:rPr lang="bg-BG" dirty="0"/>
              <a:t>изображение от </a:t>
            </a:r>
            <a:r>
              <a:rPr lang="bg-BG" b="1" dirty="0"/>
              <a:t>интернет</a:t>
            </a:r>
            <a:r>
              <a:rPr lang="bg-BG" dirty="0"/>
              <a:t>, трябва да:</a:t>
            </a:r>
          </a:p>
          <a:p>
            <a:pPr lvl="1"/>
            <a:r>
              <a:rPr lang="bg-BG" dirty="0"/>
              <a:t>Щракнете с </a:t>
            </a:r>
            <a:r>
              <a:rPr lang="bg-BG" b="1" dirty="0"/>
              <a:t>десния бутон </a:t>
            </a:r>
            <a:r>
              <a:rPr lang="bg-BG" dirty="0"/>
              <a:t>на </a:t>
            </a:r>
            <a:r>
              <a:rPr lang="bg-BG" b="1" dirty="0"/>
              <a:t>мишката</a:t>
            </a:r>
            <a:r>
              <a:rPr lang="bg-BG" dirty="0"/>
              <a:t> върху графичното изображение</a:t>
            </a:r>
          </a:p>
          <a:p>
            <a:pPr lvl="1"/>
            <a:r>
              <a:rPr lang="bg-BG" dirty="0"/>
              <a:t>Изберете </a:t>
            </a:r>
            <a:r>
              <a:rPr lang="bg-BG" b="1" dirty="0"/>
              <a:t>командата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Copy image</a:t>
            </a:r>
          </a:p>
          <a:p>
            <a:r>
              <a:rPr lang="bg-BG" dirty="0"/>
              <a:t>Може да </a:t>
            </a:r>
            <a:r>
              <a:rPr lang="bg-BG" b="1" dirty="0"/>
              <a:t>вмъкнете</a:t>
            </a:r>
            <a:r>
              <a:rPr lang="bg-BG" dirty="0"/>
              <a:t> графичното</a:t>
            </a:r>
            <a:r>
              <a:rPr lang="bg-BG" b="1" dirty="0"/>
              <a:t> изображение</a:t>
            </a:r>
            <a:r>
              <a:rPr lang="bg-BG" dirty="0"/>
              <a:t> във </a:t>
            </a:r>
            <a:r>
              <a:rPr lang="bg-BG" b="1" dirty="0"/>
              <a:t>файла</a:t>
            </a:r>
            <a:r>
              <a:rPr lang="bg-BG" dirty="0"/>
              <a:t>, в който работите, с </a:t>
            </a:r>
            <a:r>
              <a:rPr lang="bg-BG" b="1" dirty="0"/>
              <a:t>командата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Paste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Копиране на графично изображение от интернет</a:t>
            </a:r>
            <a:endParaRPr lang="en-US" dirty="0"/>
          </a:p>
        </p:txBody>
      </p:sp>
      <p:pic>
        <p:nvPicPr>
          <p:cNvPr id="8" name="Picture 4" descr="Kangaroo facts and photo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440" y="1989000"/>
            <a:ext cx="4103706" cy="410370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323" t="50179" r="11025" b="8371"/>
          <a:stretch/>
        </p:blipFill>
        <p:spPr>
          <a:xfrm>
            <a:off x="8771214" y="4236161"/>
            <a:ext cx="2713425" cy="23511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078" name="Picture 6" descr="200+ Free Cursor &amp; Click Images - Pixabay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555" y="4145285"/>
            <a:ext cx="749533" cy="9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919">
            <a:off x="8111847" y="3821826"/>
            <a:ext cx="1318731" cy="13187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8771212" y="4976239"/>
            <a:ext cx="2713427" cy="310553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822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Тасманийски дяволи се родиха в австралийската пустиня за първи път от 3  хиляди години - Dimitrovgrad.bgvesti.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500" y="1716355"/>
            <a:ext cx="4637645" cy="463764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запазите </a:t>
            </a:r>
            <a:r>
              <a:rPr lang="bg-BG" dirty="0"/>
              <a:t>изображение от </a:t>
            </a:r>
            <a:r>
              <a:rPr lang="bg-BG" b="1" dirty="0"/>
              <a:t>интернет</a:t>
            </a:r>
            <a:r>
              <a:rPr lang="bg-BG" dirty="0"/>
              <a:t>, трябва да:</a:t>
            </a:r>
          </a:p>
          <a:p>
            <a:pPr lvl="1"/>
            <a:r>
              <a:rPr lang="bg-BG" dirty="0"/>
              <a:t>Щракнете с </a:t>
            </a:r>
            <a:r>
              <a:rPr lang="bg-BG" b="1" dirty="0"/>
              <a:t>десния бутон </a:t>
            </a:r>
            <a:r>
              <a:rPr lang="bg-BG" dirty="0"/>
              <a:t>на </a:t>
            </a:r>
            <a:r>
              <a:rPr lang="bg-BG" b="1" dirty="0"/>
              <a:t>мишката</a:t>
            </a:r>
            <a:r>
              <a:rPr lang="bg-BG" dirty="0"/>
              <a:t> върху графичното изображение</a:t>
            </a:r>
          </a:p>
          <a:p>
            <a:pPr lvl="1"/>
            <a:r>
              <a:rPr lang="bg-BG" dirty="0"/>
              <a:t>Изберете </a:t>
            </a:r>
            <a:r>
              <a:rPr lang="bg-BG" b="1" dirty="0"/>
              <a:t>командата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Save image as </a:t>
            </a:r>
          </a:p>
          <a:p>
            <a:pPr lvl="1"/>
            <a:r>
              <a:rPr lang="bg-BG" dirty="0"/>
              <a:t>Укажете </a:t>
            </a:r>
            <a:r>
              <a:rPr lang="bg-BG" b="1" dirty="0"/>
              <a:t>мястото</a:t>
            </a:r>
            <a:r>
              <a:rPr lang="bg-BG" dirty="0"/>
              <a:t>, където да се </a:t>
            </a:r>
            <a:r>
              <a:rPr lang="bg-BG" b="1" dirty="0"/>
              <a:t>съхрани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Запазване на графично изображеие от интернет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323" t="50179" r="11025" b="8371"/>
          <a:stretch/>
        </p:blipFill>
        <p:spPr>
          <a:xfrm>
            <a:off x="8133657" y="3654000"/>
            <a:ext cx="2713425" cy="23511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 descr="200+ Free Cursor &amp; Click Images - Pixabay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98" y="3563124"/>
            <a:ext cx="749533" cy="9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919">
            <a:off x="7474290" y="3239665"/>
            <a:ext cx="1318731" cy="13187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8133655" y="4059000"/>
            <a:ext cx="2713427" cy="310553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796" y="1252091"/>
            <a:ext cx="5049234" cy="29419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75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4862</TotalTime>
  <Words>1261</Words>
  <Application>Microsoft Office PowerPoint</Application>
  <PresentationFormat>Widescreen</PresentationFormat>
  <Paragraphs>195</Paragraphs>
  <Slides>32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SoftUni</vt:lpstr>
      <vt:lpstr>Търсене на материали по зададена тема на български и на чужд език</vt:lpstr>
      <vt:lpstr>Съдържание</vt:lpstr>
      <vt:lpstr>Интегриране на дейности</vt:lpstr>
      <vt:lpstr>Интегриране на дейности</vt:lpstr>
      <vt:lpstr>Вмъкване на елементи – видео</vt:lpstr>
      <vt:lpstr>͏Търсене и запазване на информация от интернет</vt:lpstr>
      <vt:lpstr>Копиране на текст от интернет</vt:lpstr>
      <vt:lpstr>Копиране на графично изображение от интернет</vt:lpstr>
      <vt:lpstr>Запазване на графично изображеие от интернет</vt:lpstr>
      <vt:lpstr>͏Google преводач</vt:lpstr>
      <vt:lpstr>Материали на чужд език</vt:lpstr>
      <vt:lpstr>Използване на Google преводач</vt:lpstr>
      <vt:lpstr>Елементи на Google преводач</vt:lpstr>
      <vt:lpstr>Превод на изображения и документи</vt:lpstr>
      <vt:lpstr>Превод на уебсайт</vt:lpstr>
      <vt:lpstr>Грешки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Договори в Creative Commons</vt:lpstr>
      <vt:lpstr>Общ публичен лиценз</vt:lpstr>
      <vt:lpstr>GNU General Public License</vt:lpstr>
      <vt:lpstr>Продукти с GPL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Търсене на материали по зададена тема на български и на чужд език. Авторски права на информация, публикувана в интернет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1134</cp:revision>
  <dcterms:created xsi:type="dcterms:W3CDTF">2018-05-23T13:08:44Z</dcterms:created>
  <dcterms:modified xsi:type="dcterms:W3CDTF">2025-08-30T09:16:34Z</dcterms:modified>
  <cp:category/>
</cp:coreProperties>
</file>